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5" r:id="rId9"/>
  </p:sldIdLst>
  <p:sldSz cx="18288000" cy="10287000"/>
  <p:notesSz cx="6858000" cy="9144000"/>
  <p:embeddedFontLst>
    <p:embeddedFont>
      <p:font typeface="Source Han Sans KR" panose="020B0600000101010101" charset="-127"/>
      <p:regular r:id="rId10"/>
    </p:embeddedFont>
    <p:embeddedFont>
      <p:font typeface="Source Han Sans KR Bold" panose="020B0600000101010101" charset="-127"/>
      <p:regular r:id="rId11"/>
    </p:embeddedFont>
    <p:embeddedFont>
      <p:font typeface="Source Han Sans KR Medium" panose="020B0600000101010101" charset="-127"/>
      <p:regular r:id="rId12"/>
    </p:embeddedFont>
    <p:embeddedFont>
      <p:font typeface="HY궁서B" panose="02030600000101010101" pitchFamily="18" charset="-127"/>
      <p:regular r:id="rId13"/>
    </p:embeddedFont>
    <p:embeddedFont>
      <p:font typeface="Raleway" pitchFamily="2" charset="0"/>
      <p:regular r:id="rId14"/>
      <p:bold r:id="rId15"/>
      <p:italic r:id="rId16"/>
      <p:boldItalic r:id="rId17"/>
    </p:embeddedFont>
    <p:embeddedFont>
      <p:font typeface="Raleway Bold" charset="0"/>
      <p:regular r:id="rId18"/>
    </p:embeddedFont>
    <p:embeddedFont>
      <p:font typeface="새굴림" panose="02030600000101010101" pitchFamily="18" charset="-127"/>
      <p:regular r:id="rId19"/>
    </p:embeddedFont>
    <p:embeddedFont>
      <p:font typeface="함초롬바탕" panose="02030604000101010101" pitchFamily="18" charset="-12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42478" y="4503386"/>
            <a:ext cx="10603044" cy="12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7197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EcoAI</a:t>
            </a:r>
            <a:r>
              <a:rPr lang="en-US" sz="7197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7197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세미나 </a:t>
            </a:r>
            <a:r>
              <a:rPr lang="en-US" altLang="ko-KR" sz="7197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</a:t>
            </a:r>
            <a:r>
              <a:rPr lang="ko-KR" altLang="en-US" sz="7197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차시</a:t>
            </a:r>
            <a:endParaRPr lang="en-US" sz="7197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118909" y="3670393"/>
            <a:ext cx="2050182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EcoAI</a:t>
            </a:r>
            <a:endParaRPr lang="en-US" sz="3999" dirty="0">
              <a:solidFill>
                <a:srgbClr val="09080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00200" y="8463794"/>
            <a:ext cx="1371600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2025.01.02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71700" y="8918576"/>
            <a:ext cx="800100" cy="339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권우현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50630" y="3550806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150630" y="4381905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10150630" y="5282787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10150630" y="6113886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10150630" y="6962431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3169946" y="4627050"/>
            <a:ext cx="2938136" cy="91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5305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61370" y="3056871"/>
            <a:ext cx="1775959" cy="70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ko-KR" altLang="en-US" sz="3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자기소개</a:t>
            </a:r>
            <a:endParaRPr lang="en-US" sz="3000" dirty="0">
              <a:solidFill>
                <a:srgbClr val="090807"/>
              </a:solidFill>
              <a:latin typeface="새굴림" panose="02030600000101010101" pitchFamily="18" charset="-127"/>
              <a:ea typeface="새굴림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500141" y="3056871"/>
            <a:ext cx="465237" cy="4173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0B581933-5DF7-8F1A-51B4-EF50FF8A3F85}"/>
              </a:ext>
            </a:extLst>
          </p:cNvPr>
          <p:cNvSpPr txBox="1"/>
          <p:nvPr/>
        </p:nvSpPr>
        <p:spPr>
          <a:xfrm>
            <a:off x="13855927" y="3878426"/>
            <a:ext cx="2723017" cy="70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ko-KR" altLang="en-US" sz="3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방학계획</a:t>
            </a:r>
            <a:r>
              <a:rPr lang="en-US" altLang="ko-KR" sz="3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(</a:t>
            </a:r>
            <a:r>
              <a:rPr lang="ko-KR" altLang="en-US" sz="3000" dirty="0" err="1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큰틀</a:t>
            </a:r>
            <a:r>
              <a:rPr lang="en-US" altLang="ko-KR" sz="3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)</a:t>
            </a:r>
            <a:endParaRPr lang="en-US" sz="3000" dirty="0">
              <a:solidFill>
                <a:srgbClr val="090807"/>
              </a:solidFill>
              <a:latin typeface="새굴림" panose="02030600000101010101" pitchFamily="18" charset="-127"/>
              <a:ea typeface="새굴림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B9F957AB-53C9-7DAC-C1C7-FF5B0ED71CA3}"/>
              </a:ext>
            </a:extLst>
          </p:cNvPr>
          <p:cNvSpPr txBox="1"/>
          <p:nvPr/>
        </p:nvSpPr>
        <p:spPr>
          <a:xfrm>
            <a:off x="13855926" y="4762500"/>
            <a:ext cx="2908074" cy="70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ko-KR" altLang="en-US" sz="3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방학계획</a:t>
            </a:r>
            <a:r>
              <a:rPr lang="en-US" altLang="ko-KR" sz="3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(</a:t>
            </a:r>
            <a:r>
              <a:rPr lang="ko-KR" altLang="en-US" sz="3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세미나</a:t>
            </a:r>
            <a:r>
              <a:rPr lang="en-US" altLang="ko-KR" sz="3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)</a:t>
            </a:r>
            <a:endParaRPr lang="en-US" sz="3000" dirty="0">
              <a:solidFill>
                <a:srgbClr val="090807"/>
              </a:solidFill>
              <a:latin typeface="새굴림" panose="02030600000101010101" pitchFamily="18" charset="-127"/>
              <a:ea typeface="새굴림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E452047E-4657-3BF4-6B66-CCD08F82155A}"/>
              </a:ext>
            </a:extLst>
          </p:cNvPr>
          <p:cNvSpPr txBox="1"/>
          <p:nvPr/>
        </p:nvSpPr>
        <p:spPr>
          <a:xfrm>
            <a:off x="13855926" y="5638735"/>
            <a:ext cx="2723017" cy="70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ko-KR" altLang="en-US" sz="300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작년과 비교</a:t>
            </a:r>
            <a:endParaRPr lang="en-US" sz="3000" dirty="0">
              <a:solidFill>
                <a:srgbClr val="090807"/>
              </a:solidFill>
              <a:latin typeface="새굴림" panose="02030600000101010101" pitchFamily="18" charset="-127"/>
              <a:ea typeface="새굴림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FB92757F-7163-2304-0050-365BBD85CC36}"/>
              </a:ext>
            </a:extLst>
          </p:cNvPr>
          <p:cNvSpPr txBox="1"/>
          <p:nvPr/>
        </p:nvSpPr>
        <p:spPr>
          <a:xfrm>
            <a:off x="13877697" y="6454570"/>
            <a:ext cx="2723017" cy="70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ko-KR" altLang="en-US" sz="3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마무리</a:t>
            </a:r>
            <a:endParaRPr lang="en-US" sz="3000" dirty="0">
              <a:solidFill>
                <a:srgbClr val="090807"/>
              </a:solidFill>
              <a:latin typeface="새굴림" panose="02030600000101010101" pitchFamily="18" charset="-127"/>
              <a:ea typeface="새굴림" panose="02030600000101010101" pitchFamily="18" charset="-127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6">
            <a:extLst>
              <a:ext uri="{FF2B5EF4-FFF2-40B4-BE49-F238E27FC236}">
                <a16:creationId xmlns:a16="http://schemas.microsoft.com/office/drawing/2014/main" id="{63FA5102-84CE-6046-4E01-FF74A8F47E3C}"/>
              </a:ext>
            </a:extLst>
          </p:cNvPr>
          <p:cNvGrpSpPr/>
          <p:nvPr/>
        </p:nvGrpSpPr>
        <p:grpSpPr>
          <a:xfrm>
            <a:off x="1464563" y="2214462"/>
            <a:ext cx="7679437" cy="7364618"/>
            <a:chOff x="0" y="0"/>
            <a:chExt cx="2022568" cy="1939653"/>
          </a:xfrm>
        </p:grpSpPr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5A74AA1-4AFA-D47B-CB26-82038BA2712F}"/>
                </a:ext>
              </a:extLst>
            </p:cNvPr>
            <p:cNvSpPr txBox="1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32431B6E-2A24-3067-7A4C-F0B23F092770}"/>
                </a:ext>
              </a:extLst>
            </p:cNvPr>
            <p:cNvSpPr/>
            <p:nvPr/>
          </p:nvSpPr>
          <p:spPr>
            <a:xfrm>
              <a:off x="0" y="0"/>
              <a:ext cx="2022568" cy="1939653"/>
            </a:xfrm>
            <a:custGeom>
              <a:avLst/>
              <a:gdLst/>
              <a:ahLst/>
              <a:cxnLst/>
              <a:rect l="l" t="t" r="r" b="b"/>
              <a:pathLst>
                <a:path w="2022568" h="1939653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923832" y="765070"/>
            <a:ext cx="1819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자기소개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314480" y="3195052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주제 소개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14480" y="6188946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 제기</a:t>
            </a: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A5EA86E1-1369-66BC-0A11-C7DD2A0DF1F2}"/>
              </a:ext>
            </a:extLst>
          </p:cNvPr>
          <p:cNvGrpSpPr/>
          <p:nvPr/>
        </p:nvGrpSpPr>
        <p:grpSpPr>
          <a:xfrm>
            <a:off x="9211919" y="2214462"/>
            <a:ext cx="7679437" cy="7364618"/>
            <a:chOff x="0" y="0"/>
            <a:chExt cx="2022568" cy="1939653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5237FC2-4994-3690-5551-C9E3B02252FA}"/>
                </a:ext>
              </a:extLst>
            </p:cNvPr>
            <p:cNvSpPr/>
            <p:nvPr/>
          </p:nvSpPr>
          <p:spPr>
            <a:xfrm>
              <a:off x="0" y="0"/>
              <a:ext cx="2022568" cy="1939653"/>
            </a:xfrm>
            <a:custGeom>
              <a:avLst/>
              <a:gdLst/>
              <a:ahLst/>
              <a:cxnLst/>
              <a:rect l="l" t="t" r="r" b="b"/>
              <a:pathLst>
                <a:path w="2022568" h="1939653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A1252520-F77A-C253-8692-00F72AC6059B}"/>
                </a:ext>
              </a:extLst>
            </p:cNvPr>
            <p:cNvSpPr txBox="1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pic>
        <p:nvPicPr>
          <p:cNvPr id="25" name="그림 24" descr="인간의 얼굴, 셀카, 사람, 안경이(가) 표시된 사진&#10;&#10;자동 생성된 설명">
            <a:extLst>
              <a:ext uri="{FF2B5EF4-FFF2-40B4-BE49-F238E27FC236}">
                <a16:creationId xmlns:a16="http://schemas.microsoft.com/office/drawing/2014/main" id="{F1B85EE6-C966-717F-CEF7-DC3589C57F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17" y="2324100"/>
            <a:ext cx="3629024" cy="48386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010E0F1-2AE3-3221-ED19-BFFBFF84BCA5}"/>
              </a:ext>
            </a:extLst>
          </p:cNvPr>
          <p:cNvSpPr txBox="1"/>
          <p:nvPr/>
        </p:nvSpPr>
        <p:spPr>
          <a:xfrm>
            <a:off x="5562600" y="232410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이름 </a:t>
            </a:r>
            <a:r>
              <a:rPr lang="en-US" altLang="ko-KR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권우현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4A4B90-62A9-6283-5A3C-BF5EA3535D7C}"/>
              </a:ext>
            </a:extLst>
          </p:cNvPr>
          <p:cNvSpPr txBox="1"/>
          <p:nvPr/>
        </p:nvSpPr>
        <p:spPr>
          <a:xfrm>
            <a:off x="5562600" y="293370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MBTI</a:t>
            </a:r>
            <a:r>
              <a:rPr lang="ko-KR" altLang="en-US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: ENTP</a:t>
            </a:r>
            <a:endParaRPr lang="ko-KR" altLang="en-US" sz="32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82755D-8EA7-F98F-E5C9-BDF1CBDAEABB}"/>
              </a:ext>
            </a:extLst>
          </p:cNvPr>
          <p:cNvSpPr txBox="1"/>
          <p:nvPr/>
        </p:nvSpPr>
        <p:spPr>
          <a:xfrm>
            <a:off x="5588212" y="3491925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소속 </a:t>
            </a:r>
            <a:r>
              <a:rPr lang="en-US" altLang="ko-KR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en-US" altLang="ko-KR" sz="32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EcoAI</a:t>
            </a:r>
            <a:endParaRPr lang="ko-KR" altLang="en-US" sz="32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FF6A44-6DB4-E1BD-73BE-DFDD45DEA44E}"/>
              </a:ext>
            </a:extLst>
          </p:cNvPr>
          <p:cNvSpPr txBox="1"/>
          <p:nvPr/>
        </p:nvSpPr>
        <p:spPr>
          <a:xfrm>
            <a:off x="5595257" y="4076700"/>
            <a:ext cx="289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좋아하는 것 </a:t>
            </a:r>
            <a:r>
              <a:rPr lang="en-US" altLang="ko-KR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유쾌함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660B54-5F9D-8B0B-7724-6404DD0F507D}"/>
              </a:ext>
            </a:extLst>
          </p:cNvPr>
          <p:cNvSpPr txBox="1"/>
          <p:nvPr/>
        </p:nvSpPr>
        <p:spPr>
          <a:xfrm>
            <a:off x="5595257" y="5135863"/>
            <a:ext cx="289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싫어하는 것 </a:t>
            </a:r>
            <a:r>
              <a:rPr lang="en-US" altLang="ko-KR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죽음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59BB7E-129F-111D-5EE4-EE77E4B1A661}"/>
              </a:ext>
            </a:extLst>
          </p:cNvPr>
          <p:cNvSpPr txBox="1"/>
          <p:nvPr/>
        </p:nvSpPr>
        <p:spPr>
          <a:xfrm>
            <a:off x="1535646" y="7343757"/>
            <a:ext cx="71511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특이사항 </a:t>
            </a:r>
            <a:r>
              <a:rPr lang="en-US" altLang="ko-KR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32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꿈많은</a:t>
            </a:r>
            <a:r>
              <a:rPr lang="ko-KR" altLang="en-US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 청년입니다</a:t>
            </a:r>
            <a:r>
              <a:rPr lang="en-US" altLang="ko-KR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r>
              <a:rPr lang="ko-KR" altLang="en-US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^^ </a:t>
            </a:r>
            <a:r>
              <a:rPr lang="ko-KR" altLang="en-US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넘치는 야망에 비해 실력이 많이 아쉽습니다</a:t>
            </a:r>
            <a:r>
              <a:rPr lang="en-US" altLang="ko-KR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  <a:r>
              <a:rPr lang="ko-KR" altLang="en-US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다 같이 </a:t>
            </a:r>
            <a:r>
              <a:rPr lang="ko-KR" altLang="en-US" sz="32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으쌰으쌰</a:t>
            </a:r>
            <a:r>
              <a:rPr lang="ko-KR" altLang="en-US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 해서 좋은 결과 이루고 싶네요 </a:t>
            </a:r>
            <a:r>
              <a:rPr lang="en-US" altLang="ko-KR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!!</a:t>
            </a:r>
            <a:endParaRPr lang="ko-KR" altLang="en-US" sz="32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23DAE5-715B-AC61-94EB-D55BEB7FCF37}"/>
              </a:ext>
            </a:extLst>
          </p:cNvPr>
          <p:cNvSpPr txBox="1"/>
          <p:nvPr/>
        </p:nvSpPr>
        <p:spPr>
          <a:xfrm>
            <a:off x="5595256" y="6072612"/>
            <a:ext cx="30915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학점 </a:t>
            </a:r>
            <a:r>
              <a:rPr lang="en-US" altLang="ko-KR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: 3</a:t>
            </a:r>
            <a:r>
              <a:rPr lang="ko-KR" altLang="en-US" sz="32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점대</a:t>
            </a:r>
            <a:endParaRPr lang="en-US" altLang="ko-KR" sz="32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en-US" altLang="ko-KR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ko-KR" altLang="en-US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썩 </a:t>
            </a:r>
            <a:r>
              <a:rPr lang="ko-KR" altLang="en-US" sz="32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좋지않음</a:t>
            </a:r>
            <a:r>
              <a:rPr lang="en-US" altLang="ko-KR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)</a:t>
            </a:r>
            <a:endParaRPr lang="ko-KR" altLang="en-US" sz="32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337701-B6CE-1DC3-C7FF-F5A4F2433BA4}"/>
              </a:ext>
            </a:extLst>
          </p:cNvPr>
          <p:cNvSpPr txBox="1"/>
          <p:nvPr/>
        </p:nvSpPr>
        <p:spPr>
          <a:xfrm>
            <a:off x="9372601" y="2324100"/>
            <a:ext cx="7396082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어쩌다 보니 대학교를 늦게 왔습니다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endPara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저와 동갑인 친구들에 비해 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2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년 정도 늦습니다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또한 저는 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1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학년 때 컴퓨터공학과를 선택하고도 사실 방황을 많이 했습니다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제가 원래 </a:t>
            </a:r>
            <a:r>
              <a:rPr lang="ko-KR" altLang="en-US" sz="2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본투비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 문과입니다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사실 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1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학년도 아니고 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2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학년 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1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학기 까지도 이 전공이 </a:t>
            </a:r>
            <a:r>
              <a:rPr lang="ko-KR" altLang="en-US" sz="2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나한테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 적성에 맞는가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? 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라는 생각을 정말 많이 했습니다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하지만 이런 마인드는 결국 </a:t>
            </a:r>
            <a:r>
              <a:rPr lang="ko-KR" altLang="en-US" sz="2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컴공이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 아니더라도 생겼을 것 같더군요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그래서 비록 빠르진 않지만 열심히 해보려고 합니다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출발점은 다 다르니까요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endPara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새해 맞이 </a:t>
            </a:r>
            <a:r>
              <a:rPr lang="ko-KR" altLang="en-US" sz="2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넋두리아닌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 넋두리 좀 해봤습니다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하하 조금 오글거리죠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? 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죄송합니다 그럼 다음으로 </a:t>
            </a:r>
            <a:r>
              <a:rPr lang="ko-KR" altLang="en-US" sz="2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넘어갈게요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^^**</a:t>
            </a:r>
          </a:p>
          <a:p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83902" y="2223291"/>
            <a:ext cx="16920196" cy="7082634"/>
            <a:chOff x="0" y="0"/>
            <a:chExt cx="4456348" cy="18653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8" cy="1865385"/>
            </a:xfrm>
            <a:custGeom>
              <a:avLst/>
              <a:gdLst/>
              <a:ahLst/>
              <a:cxnLst/>
              <a:rect l="l" t="t" r="r" b="b"/>
              <a:pathLst>
                <a:path w="4456348" h="1865385">
                  <a:moveTo>
                    <a:pt x="0" y="0"/>
                  </a:moveTo>
                  <a:lnTo>
                    <a:pt x="4456348" y="0"/>
                  </a:lnTo>
                  <a:lnTo>
                    <a:pt x="4456348" y="1865385"/>
                  </a:lnTo>
                  <a:lnTo>
                    <a:pt x="0" y="1865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56348" cy="1903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53459" y="3188954"/>
            <a:ext cx="1535073" cy="1535073"/>
          </a:xfrm>
          <a:custGeom>
            <a:avLst/>
            <a:gdLst/>
            <a:ahLst/>
            <a:cxnLst/>
            <a:rect l="l" t="t" r="r" b="b"/>
            <a:pathLst>
              <a:path w="1535073" h="1535073">
                <a:moveTo>
                  <a:pt x="0" y="0"/>
                </a:moveTo>
                <a:lnTo>
                  <a:pt x="1535074" y="0"/>
                </a:lnTo>
                <a:lnTo>
                  <a:pt x="1535074" y="1535073"/>
                </a:lnTo>
                <a:lnTo>
                  <a:pt x="0" y="1535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6328433" y="3172592"/>
            <a:ext cx="1445223" cy="1567796"/>
          </a:xfrm>
          <a:custGeom>
            <a:avLst/>
            <a:gdLst/>
            <a:ahLst/>
            <a:cxnLst/>
            <a:rect l="l" t="t" r="r" b="b"/>
            <a:pathLst>
              <a:path w="1445223" h="1567796">
                <a:moveTo>
                  <a:pt x="0" y="0"/>
                </a:moveTo>
                <a:lnTo>
                  <a:pt x="1445224" y="0"/>
                </a:lnTo>
                <a:lnTo>
                  <a:pt x="1445224" y="1567797"/>
                </a:lnTo>
                <a:lnTo>
                  <a:pt x="0" y="1567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684988" y="3209228"/>
            <a:ext cx="1494526" cy="1494526"/>
          </a:xfrm>
          <a:custGeom>
            <a:avLst/>
            <a:gdLst/>
            <a:ahLst/>
            <a:cxnLst/>
            <a:rect l="l" t="t" r="r" b="b"/>
            <a:pathLst>
              <a:path w="1494526" h="1494526">
                <a:moveTo>
                  <a:pt x="0" y="0"/>
                </a:moveTo>
                <a:lnTo>
                  <a:pt x="1494525" y="0"/>
                </a:lnTo>
                <a:lnTo>
                  <a:pt x="1494525" y="1494525"/>
                </a:lnTo>
                <a:lnTo>
                  <a:pt x="0" y="1494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4662631" y="3172592"/>
            <a:ext cx="1608746" cy="1567796"/>
          </a:xfrm>
          <a:custGeom>
            <a:avLst/>
            <a:gdLst/>
            <a:ahLst/>
            <a:cxnLst/>
            <a:rect l="l" t="t" r="r" b="b"/>
            <a:pathLst>
              <a:path w="1608746" h="1567796">
                <a:moveTo>
                  <a:pt x="0" y="0"/>
                </a:moveTo>
                <a:lnTo>
                  <a:pt x="1608746" y="0"/>
                </a:lnTo>
                <a:lnTo>
                  <a:pt x="1608746" y="1567797"/>
                </a:lnTo>
                <a:lnTo>
                  <a:pt x="0" y="15677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414164" y="5492464"/>
            <a:ext cx="2813665" cy="698372"/>
            <a:chOff x="0" y="0"/>
            <a:chExt cx="741047" cy="1839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41047" cy="183933"/>
            </a:xfrm>
            <a:custGeom>
              <a:avLst/>
              <a:gdLst/>
              <a:ahLst/>
              <a:cxnLst/>
              <a:rect l="l" t="t" r="r" b="b"/>
              <a:pathLst>
                <a:path w="741047" h="183933">
                  <a:moveTo>
                    <a:pt x="91967" y="0"/>
                  </a:moveTo>
                  <a:lnTo>
                    <a:pt x="649081" y="0"/>
                  </a:lnTo>
                  <a:cubicBezTo>
                    <a:pt x="673472" y="0"/>
                    <a:pt x="696864" y="9689"/>
                    <a:pt x="714111" y="26936"/>
                  </a:cubicBezTo>
                  <a:cubicBezTo>
                    <a:pt x="731358" y="44184"/>
                    <a:pt x="741047" y="67576"/>
                    <a:pt x="741047" y="91967"/>
                  </a:cubicBezTo>
                  <a:lnTo>
                    <a:pt x="741047" y="91967"/>
                  </a:lnTo>
                  <a:cubicBezTo>
                    <a:pt x="741047" y="116358"/>
                    <a:pt x="731358" y="139750"/>
                    <a:pt x="714111" y="156997"/>
                  </a:cubicBezTo>
                  <a:cubicBezTo>
                    <a:pt x="696864" y="174244"/>
                    <a:pt x="673472" y="183933"/>
                    <a:pt x="64908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41047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55883" y="5606700"/>
            <a:ext cx="1930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중심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0177720" y="5492464"/>
            <a:ext cx="2509060" cy="698372"/>
            <a:chOff x="0" y="0"/>
            <a:chExt cx="660822" cy="1839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0822" cy="183933"/>
            </a:xfrm>
            <a:custGeom>
              <a:avLst/>
              <a:gdLst/>
              <a:ahLst/>
              <a:cxnLst/>
              <a:rect l="l" t="t" r="r" b="b"/>
              <a:pathLst>
                <a:path w="660822" h="183933">
                  <a:moveTo>
                    <a:pt x="91967" y="0"/>
                  </a:moveTo>
                  <a:lnTo>
                    <a:pt x="568856" y="0"/>
                  </a:lnTo>
                  <a:cubicBezTo>
                    <a:pt x="593247" y="0"/>
                    <a:pt x="616639" y="9689"/>
                    <a:pt x="633886" y="26936"/>
                  </a:cubicBezTo>
                  <a:cubicBezTo>
                    <a:pt x="651133" y="44184"/>
                    <a:pt x="660822" y="67576"/>
                    <a:pt x="660822" y="91967"/>
                  </a:cubicBezTo>
                  <a:lnTo>
                    <a:pt x="660822" y="91967"/>
                  </a:lnTo>
                  <a:cubicBezTo>
                    <a:pt x="660822" y="116358"/>
                    <a:pt x="651133" y="139750"/>
                    <a:pt x="633886" y="156997"/>
                  </a:cubicBezTo>
                  <a:cubicBezTo>
                    <a:pt x="616639" y="174244"/>
                    <a:pt x="593247" y="183933"/>
                    <a:pt x="56885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082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657600" y="5606700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어학 공부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5404880" y="5492464"/>
            <a:ext cx="3292329" cy="698372"/>
            <a:chOff x="0" y="0"/>
            <a:chExt cx="867115" cy="183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67115" cy="183933"/>
            </a:xfrm>
            <a:custGeom>
              <a:avLst/>
              <a:gdLst/>
              <a:ahLst/>
              <a:cxnLst/>
              <a:rect l="l" t="t" r="r" b="b"/>
              <a:pathLst>
                <a:path w="867115" h="183933">
                  <a:moveTo>
                    <a:pt x="91967" y="0"/>
                  </a:moveTo>
                  <a:lnTo>
                    <a:pt x="775149" y="0"/>
                  </a:lnTo>
                  <a:cubicBezTo>
                    <a:pt x="799540" y="0"/>
                    <a:pt x="822932" y="9689"/>
                    <a:pt x="840179" y="26936"/>
                  </a:cubicBezTo>
                  <a:cubicBezTo>
                    <a:pt x="857426" y="44184"/>
                    <a:pt x="867115" y="67576"/>
                    <a:pt x="867115" y="91967"/>
                  </a:cubicBezTo>
                  <a:lnTo>
                    <a:pt x="867115" y="91967"/>
                  </a:lnTo>
                  <a:cubicBezTo>
                    <a:pt x="867115" y="116358"/>
                    <a:pt x="857426" y="139750"/>
                    <a:pt x="840179" y="156997"/>
                  </a:cubicBezTo>
                  <a:cubicBezTo>
                    <a:pt x="822932" y="174244"/>
                    <a:pt x="799540" y="183933"/>
                    <a:pt x="775149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67115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895432" y="5606700"/>
            <a:ext cx="2311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부족한 학과 공부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4311391" y="5492464"/>
            <a:ext cx="2311226" cy="698372"/>
            <a:chOff x="0" y="0"/>
            <a:chExt cx="608718" cy="18393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08718" cy="183933"/>
            </a:xfrm>
            <a:custGeom>
              <a:avLst/>
              <a:gdLst/>
              <a:ahLst/>
              <a:cxnLst/>
              <a:rect l="l" t="t" r="r" b="b"/>
              <a:pathLst>
                <a:path w="608718" h="183933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4838391" y="5606700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생계 유지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23832" y="765070"/>
            <a:ext cx="25051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방학계획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큰 틀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06631" y="6639053"/>
            <a:ext cx="3628731" cy="227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2025.01.16~01.21 &gt;</a:t>
            </a:r>
            <a:r>
              <a:rPr lang="ko-KR" altLang="en-US" sz="2000" dirty="0" err="1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로봇올림피아드</a:t>
            </a:r>
            <a:endParaRPr lang="en-US" altLang="ko-KR" sz="2000" dirty="0">
              <a:solidFill>
                <a:srgbClr val="090807"/>
              </a:solidFill>
              <a:latin typeface="새굴림" panose="02030600000101010101" pitchFamily="18" charset="-127"/>
              <a:ea typeface="새굴림" panose="02030600000101010101" pitchFamily="18" charset="-127"/>
              <a:cs typeface="Source Han Sans KR"/>
              <a:sym typeface="Source Han Sans KR"/>
            </a:endParaRPr>
          </a:p>
          <a:p>
            <a:pPr algn="ctr">
              <a:lnSpc>
                <a:spcPts val="3000"/>
              </a:lnSpc>
            </a:pPr>
            <a:r>
              <a:rPr lang="en-US" sz="2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2025.02.05~02.07</a:t>
            </a:r>
          </a:p>
          <a:p>
            <a:pPr algn="ctr">
              <a:lnSpc>
                <a:spcPts val="3000"/>
              </a:lnSpc>
            </a:pPr>
            <a:r>
              <a:rPr lang="en-US" altLang="ko-KR" sz="2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&gt;</a:t>
            </a:r>
            <a:r>
              <a:rPr lang="ko-KR" altLang="en-US" sz="2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동계학회</a:t>
            </a:r>
            <a:endParaRPr lang="en-US" altLang="ko-KR" sz="2000" dirty="0">
              <a:solidFill>
                <a:srgbClr val="090807"/>
              </a:solidFill>
              <a:latin typeface="새굴림" panose="02030600000101010101" pitchFamily="18" charset="-127"/>
              <a:ea typeface="새굴림" panose="02030600000101010101" pitchFamily="18" charset="-127"/>
              <a:cs typeface="Source Han Sans KR"/>
              <a:sym typeface="Source Han Sans KR"/>
            </a:endParaRPr>
          </a:p>
          <a:p>
            <a:pPr algn="ctr">
              <a:lnSpc>
                <a:spcPts val="3000"/>
              </a:lnSpc>
            </a:pPr>
            <a:r>
              <a:rPr lang="en-US" sz="2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2025 </a:t>
            </a:r>
            <a:r>
              <a:rPr lang="ko-KR" altLang="en-US" sz="2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방학 중</a:t>
            </a:r>
            <a:endParaRPr lang="en-US" altLang="ko-KR" sz="2000" dirty="0">
              <a:solidFill>
                <a:srgbClr val="090807"/>
              </a:solidFill>
              <a:latin typeface="새굴림" panose="02030600000101010101" pitchFamily="18" charset="-127"/>
              <a:ea typeface="새굴림" panose="02030600000101010101" pitchFamily="18" charset="-127"/>
              <a:cs typeface="Source Han Sans KR"/>
              <a:sym typeface="Source Han Sans KR"/>
            </a:endParaRPr>
          </a:p>
          <a:p>
            <a:pPr algn="ctr">
              <a:lnSpc>
                <a:spcPts val="3000"/>
              </a:lnSpc>
            </a:pPr>
            <a:r>
              <a:rPr lang="en-US" sz="2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&gt;</a:t>
            </a:r>
            <a:r>
              <a:rPr lang="ko-KR" altLang="en-US" sz="2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세미나</a:t>
            </a:r>
            <a:endParaRPr lang="en-US" sz="2000" dirty="0">
              <a:solidFill>
                <a:srgbClr val="090807"/>
              </a:solidFill>
              <a:latin typeface="새굴림" panose="02030600000101010101" pitchFamily="18" charset="-127"/>
              <a:ea typeface="새굴림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236680" y="6639053"/>
            <a:ext cx="3628731" cy="225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ko-KR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1,</a:t>
            </a:r>
            <a:r>
              <a:rPr lang="ko-KR" altLang="en-US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 </a:t>
            </a:r>
            <a:r>
              <a:rPr lang="en-US" altLang="ko-KR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2</a:t>
            </a:r>
            <a:r>
              <a:rPr lang="ko-KR" altLang="en-US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학년 때 공부를 소홀히 했기 때문에 부족한 기초 지식이 많음</a:t>
            </a:r>
            <a:endParaRPr lang="en-US" altLang="ko-KR" dirty="0">
              <a:solidFill>
                <a:srgbClr val="090807"/>
              </a:solidFill>
              <a:latin typeface="새굴림" panose="02030600000101010101" pitchFamily="18" charset="-127"/>
              <a:ea typeface="새굴림" panose="02030600000101010101" pitchFamily="18" charset="-127"/>
              <a:cs typeface="Source Han Sans KR"/>
              <a:sym typeface="Source Han Sans KR"/>
            </a:endParaRPr>
          </a:p>
          <a:p>
            <a:pPr algn="ctr">
              <a:lnSpc>
                <a:spcPts val="3000"/>
              </a:lnSpc>
            </a:pPr>
            <a:endParaRPr lang="en-US" altLang="ko-KR" dirty="0">
              <a:solidFill>
                <a:srgbClr val="090807"/>
              </a:solidFill>
              <a:latin typeface="새굴림" panose="02030600000101010101" pitchFamily="18" charset="-127"/>
              <a:ea typeface="새굴림" panose="02030600000101010101" pitchFamily="18" charset="-127"/>
              <a:cs typeface="Source Han Sans KR"/>
              <a:sym typeface="Source Han Sans KR"/>
            </a:endParaRPr>
          </a:p>
          <a:p>
            <a:pPr algn="ctr">
              <a:lnSpc>
                <a:spcPts val="3000"/>
              </a:lnSpc>
            </a:pPr>
            <a:r>
              <a:rPr lang="en-US" altLang="ko-KR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&gt; Python, C++ </a:t>
            </a:r>
            <a:r>
              <a:rPr lang="ko-KR" altLang="en-US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등 기본적인 문법 숙지와 데이터 과목 복습을 개인적으로 할 예정</a:t>
            </a:r>
            <a:endParaRPr lang="en-US" altLang="ko-KR" dirty="0">
              <a:solidFill>
                <a:srgbClr val="090807"/>
              </a:solidFill>
              <a:latin typeface="새굴림" panose="02030600000101010101" pitchFamily="18" charset="-127"/>
              <a:ea typeface="새굴림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617885" y="6639053"/>
            <a:ext cx="3628731" cy="227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글로벌 시대에 발맞춰 어학 공부 역시 소홀히 해서는 안됨</a:t>
            </a:r>
            <a:endParaRPr lang="en-US" altLang="ko-KR" sz="2000" dirty="0">
              <a:solidFill>
                <a:srgbClr val="090807"/>
              </a:solidFill>
              <a:latin typeface="새굴림" panose="02030600000101010101" pitchFamily="18" charset="-127"/>
              <a:ea typeface="새굴림" panose="02030600000101010101" pitchFamily="18" charset="-127"/>
              <a:cs typeface="Source Han Sans KR"/>
              <a:sym typeface="Source Han Sans KR"/>
            </a:endParaRPr>
          </a:p>
          <a:p>
            <a:pPr algn="ctr">
              <a:lnSpc>
                <a:spcPts val="3000"/>
              </a:lnSpc>
            </a:pPr>
            <a:endParaRPr lang="en-US" sz="2000" dirty="0">
              <a:solidFill>
                <a:srgbClr val="090807"/>
              </a:solidFill>
              <a:latin typeface="새굴림" panose="02030600000101010101" pitchFamily="18" charset="-127"/>
              <a:ea typeface="새굴림" panose="02030600000101010101" pitchFamily="18" charset="-127"/>
              <a:cs typeface="Source Han Sans KR"/>
              <a:sym typeface="Source Han Sans KR"/>
            </a:endParaRPr>
          </a:p>
          <a:p>
            <a:pPr algn="ctr">
              <a:lnSpc>
                <a:spcPts val="3000"/>
              </a:lnSpc>
            </a:pPr>
            <a:r>
              <a:rPr lang="en-US" sz="2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&gt; </a:t>
            </a:r>
            <a:r>
              <a:rPr lang="ko-KR" altLang="en-US" sz="2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토익 공부를 조금씩 할 예정</a:t>
            </a:r>
            <a:r>
              <a:rPr lang="en-US" altLang="ko-KR" sz="2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방학 뿐만 아니라 올해동안 지속적인 공부를 할 생각임</a:t>
            </a:r>
            <a:endParaRPr lang="en-US" sz="2000" dirty="0">
              <a:solidFill>
                <a:srgbClr val="090807"/>
              </a:solidFill>
              <a:latin typeface="새굴림" panose="02030600000101010101" pitchFamily="18" charset="-127"/>
              <a:ea typeface="새굴림" panose="02030600000101010101" pitchFamily="18" charset="-127"/>
              <a:cs typeface="Source Han Sans KR"/>
              <a:sym typeface="Source Han Sans KR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652639" y="6639053"/>
            <a:ext cx="3628731" cy="2663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But, </a:t>
            </a:r>
            <a:r>
              <a:rPr lang="ko-KR" altLang="en-US" sz="2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공부를 하려면 기본적인 의식주 해결이 필요하다</a:t>
            </a:r>
            <a:endParaRPr lang="en-US" altLang="ko-KR" sz="2000" dirty="0">
              <a:solidFill>
                <a:srgbClr val="090807"/>
              </a:solidFill>
              <a:latin typeface="새굴림" panose="02030600000101010101" pitchFamily="18" charset="-127"/>
              <a:ea typeface="새굴림" panose="02030600000101010101" pitchFamily="18" charset="-127"/>
              <a:cs typeface="Source Han Sans KR"/>
              <a:sym typeface="Source Han Sans KR"/>
            </a:endParaRPr>
          </a:p>
          <a:p>
            <a:pPr algn="ctr">
              <a:lnSpc>
                <a:spcPts val="3000"/>
              </a:lnSpc>
            </a:pPr>
            <a:endParaRPr lang="en-US" sz="2000" dirty="0">
              <a:solidFill>
                <a:srgbClr val="090807"/>
              </a:solidFill>
              <a:latin typeface="새굴림" panose="02030600000101010101" pitchFamily="18" charset="-127"/>
              <a:ea typeface="새굴림" panose="02030600000101010101" pitchFamily="18" charset="-127"/>
              <a:cs typeface="Source Han Sans KR"/>
              <a:sym typeface="Source Han Sans KR"/>
            </a:endParaRPr>
          </a:p>
          <a:p>
            <a:pPr algn="ctr">
              <a:lnSpc>
                <a:spcPts val="3000"/>
              </a:lnSpc>
            </a:pPr>
            <a:r>
              <a:rPr lang="en-US" altLang="ko-KR" sz="2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&gt; </a:t>
            </a:r>
            <a:r>
              <a:rPr lang="ko-KR" altLang="en-US" sz="2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정말 싫지만 근로를 하면서 다음 학기의 동태를 살필 예정</a:t>
            </a:r>
            <a:endParaRPr lang="en-US" altLang="ko-KR" sz="2000" dirty="0">
              <a:solidFill>
                <a:srgbClr val="090807"/>
              </a:solidFill>
              <a:latin typeface="새굴림" panose="02030600000101010101" pitchFamily="18" charset="-127"/>
              <a:ea typeface="새굴림" panose="02030600000101010101" pitchFamily="18" charset="-127"/>
              <a:cs typeface="Source Han Sans KR"/>
              <a:sym typeface="Source Han Sans KR"/>
            </a:endParaRPr>
          </a:p>
          <a:p>
            <a:pPr algn="ctr">
              <a:lnSpc>
                <a:spcPts val="3000"/>
              </a:lnSpc>
            </a:pPr>
            <a:r>
              <a:rPr lang="ko-KR" altLang="en-US" sz="2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개강 전 까지 목</a:t>
            </a:r>
            <a:r>
              <a:rPr lang="en-US" altLang="ko-KR" sz="2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금</a:t>
            </a:r>
            <a:r>
              <a:rPr lang="en-US" altLang="ko-KR" sz="2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토</a:t>
            </a:r>
            <a:r>
              <a:rPr lang="en-US" altLang="ko-KR" sz="2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일 </a:t>
            </a:r>
            <a:endParaRPr lang="en-US" altLang="ko-KR" sz="2000" dirty="0">
              <a:solidFill>
                <a:srgbClr val="090807"/>
              </a:solidFill>
              <a:latin typeface="새굴림" panose="02030600000101010101" pitchFamily="18" charset="-127"/>
              <a:ea typeface="새굴림" panose="02030600000101010101" pitchFamily="18" charset="-127"/>
              <a:cs typeface="Source Han Sans KR"/>
              <a:sym typeface="Source Han Sans KR"/>
            </a:endParaRPr>
          </a:p>
          <a:p>
            <a:pPr algn="ctr">
              <a:lnSpc>
                <a:spcPts val="3000"/>
              </a:lnSpc>
            </a:pPr>
            <a:r>
              <a:rPr lang="en-US" altLang="ko-KR" sz="2000" dirty="0">
                <a:solidFill>
                  <a:srgbClr val="090807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Source Han Sans KR"/>
                <a:sym typeface="Source Han Sans KR"/>
              </a:rPr>
              <a:t>09:30-18:00</a:t>
            </a:r>
            <a:endParaRPr lang="en-US" sz="2000" dirty="0">
              <a:solidFill>
                <a:srgbClr val="090807"/>
              </a:solidFill>
              <a:latin typeface="새굴림" panose="02030600000101010101" pitchFamily="18" charset="-127"/>
              <a:ea typeface="새굴림" panose="02030600000101010101" pitchFamily="18" charset="-127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244246" y="2062062"/>
            <a:ext cx="15058623" cy="7364618"/>
            <a:chOff x="0" y="0"/>
            <a:chExt cx="2022568" cy="1939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2568" cy="1939653"/>
            </a:xfrm>
            <a:custGeom>
              <a:avLst/>
              <a:gdLst/>
              <a:ahLst/>
              <a:cxnLst/>
              <a:rect l="l" t="t" r="r" b="b"/>
              <a:pathLst>
                <a:path w="2022568" h="1939653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429385" y="6925788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문제점 분석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9C97EA-61F4-49CD-BCC6-1AC546250FEC}"/>
              </a:ext>
            </a:extLst>
          </p:cNvPr>
          <p:cNvGrpSpPr/>
          <p:nvPr/>
        </p:nvGrpSpPr>
        <p:grpSpPr>
          <a:xfrm>
            <a:off x="1447800" y="2095500"/>
            <a:ext cx="2247972" cy="843033"/>
            <a:chOff x="3173831" y="2255639"/>
            <a:chExt cx="2247972" cy="843033"/>
          </a:xfrm>
        </p:grpSpPr>
        <p:grpSp>
          <p:nvGrpSpPr>
            <p:cNvPr id="17" name="Group 17"/>
            <p:cNvGrpSpPr/>
            <p:nvPr/>
          </p:nvGrpSpPr>
          <p:grpSpPr>
            <a:xfrm>
              <a:off x="3173831" y="2255639"/>
              <a:ext cx="2247972" cy="843033"/>
              <a:chOff x="0" y="-38100"/>
              <a:chExt cx="592058" cy="22203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59205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523166" y="2538348"/>
              <a:ext cx="1549301" cy="42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dirty="0" err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현재</a:t>
              </a:r>
              <a:r>
                <a:rPr lang="en-US" sz="2499" b="1" dirty="0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499" b="1" dirty="0" err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상황</a:t>
              </a:r>
              <a:endParaRPr 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23832" y="765070"/>
            <a:ext cx="277194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방학계획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세미나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6E86FB-68BB-0721-2C74-BFE2C8CEB6CE}"/>
              </a:ext>
            </a:extLst>
          </p:cNvPr>
          <p:cNvSpPr txBox="1"/>
          <p:nvPr/>
        </p:nvSpPr>
        <p:spPr>
          <a:xfrm>
            <a:off x="1676400" y="3238500"/>
            <a:ext cx="6858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현재 </a:t>
            </a:r>
            <a:r>
              <a:rPr lang="en-US" altLang="ko-KR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SQLD</a:t>
            </a: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를 선택한 상황</a:t>
            </a:r>
            <a:r>
              <a:rPr lang="en-US" altLang="ko-KR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같이 </a:t>
            </a:r>
            <a:r>
              <a:rPr lang="en-US" altLang="ko-KR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SQLD</a:t>
            </a: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를 고른 준성</a:t>
            </a:r>
            <a:r>
              <a:rPr lang="en-US" altLang="ko-KR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한성과 함께 같이 성장하는 공부를 할 예정임 </a:t>
            </a:r>
            <a:endParaRPr lang="en-US" altLang="ko-KR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en-US" altLang="ko-KR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en-US" altLang="ko-KR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| </a:t>
            </a: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생각한 활동 방법</a:t>
            </a:r>
            <a:endParaRPr lang="en-US" altLang="ko-KR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en-US" altLang="ko-KR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en-US" altLang="ko-KR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-</a:t>
            </a:r>
            <a:r>
              <a:rPr lang="ko-KR" altLang="en-US" sz="24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하브루타식</a:t>
            </a:r>
            <a:r>
              <a:rPr lang="en-US" altLang="ko-KR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토론식</a:t>
            </a:r>
            <a:r>
              <a:rPr lang="en-US" altLang="ko-KR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)</a:t>
            </a: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24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공부법</a:t>
            </a:r>
            <a:r>
              <a:rPr lang="en-US" altLang="ko-KR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왜 그렇게 생각했는지 서로 질의 응답을 하며 공부하면 좋을 것 같음</a:t>
            </a:r>
            <a:endParaRPr lang="en-US" altLang="ko-KR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en-US" altLang="ko-KR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en-US" altLang="ko-KR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-</a:t>
            </a: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설명 </a:t>
            </a:r>
            <a:r>
              <a:rPr lang="ko-KR" altLang="en-US" sz="24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공부법</a:t>
            </a:r>
            <a:r>
              <a:rPr lang="en-US" altLang="ko-KR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메타인지 공부</a:t>
            </a:r>
            <a:r>
              <a:rPr lang="en-US" altLang="ko-KR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),</a:t>
            </a: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 자신이 이해한 것을 설명하면서 본인도 다시 공부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EC1713-E98B-F2A3-70AC-9DC7E1C6E408}"/>
              </a:ext>
            </a:extLst>
          </p:cNvPr>
          <p:cNvSpPr txBox="1"/>
          <p:nvPr/>
        </p:nvSpPr>
        <p:spPr>
          <a:xfrm>
            <a:off x="8746343" y="3238500"/>
            <a:ext cx="6858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| </a:t>
            </a: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활동 장소</a:t>
            </a:r>
            <a:endParaRPr lang="en-US" altLang="ko-KR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en-US" altLang="ko-KR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en-US" altLang="ko-KR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-</a:t>
            </a: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연구실 혹은 </a:t>
            </a:r>
            <a:r>
              <a:rPr lang="en-US" altLang="ko-KR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ZOOM</a:t>
            </a: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을 통하여 할 예정</a:t>
            </a:r>
            <a:endParaRPr lang="en-US" altLang="ko-KR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en-US" altLang="ko-KR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en-US" altLang="ko-KR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| </a:t>
            </a: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시험 일정</a:t>
            </a:r>
            <a:endParaRPr lang="en-US" altLang="ko-KR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en-US" altLang="ko-KR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en-US" altLang="ko-KR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-03.08</a:t>
            </a: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일에 학기 중 시험과 겹치지 않도록 시험을 칠 예정</a:t>
            </a:r>
            <a:endParaRPr lang="en-US" altLang="ko-KR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en-US" altLang="ko-KR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en-US" altLang="ko-KR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+</a:t>
            </a: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다른 팀 끼리 성과 공유</a:t>
            </a:r>
            <a:endParaRPr lang="en-US" altLang="ko-KR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en-US" altLang="ko-KR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en-US" altLang="ko-KR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- </a:t>
            </a: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세미나 때</a:t>
            </a:r>
            <a:r>
              <a:rPr lang="en-US" altLang="ko-KR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당연히 하겠지만</a:t>
            </a:r>
            <a:r>
              <a:rPr lang="en-US" altLang="ko-KR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현재 공부 상황을 소소하게 공유하며 서로 나중에 칠 수도 있는 시험들에 대한 정보 공유</a:t>
            </a:r>
            <a:endParaRPr lang="en-US" altLang="ko-KR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2037952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작년과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비교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302306" y="2175666"/>
            <a:ext cx="6819393" cy="7251014"/>
            <a:chOff x="0" y="0"/>
            <a:chExt cx="9092524" cy="966801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9092524" cy="9668019"/>
              <a:chOff x="0" y="0"/>
              <a:chExt cx="1796054" cy="190973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96054" cy="1909732"/>
              </a:xfrm>
              <a:custGeom>
                <a:avLst/>
                <a:gdLst/>
                <a:ahLst/>
                <a:cxnLst/>
                <a:rect l="l" t="t" r="r" b="b"/>
                <a:pathLst>
                  <a:path w="1796054" h="1909732">
                    <a:moveTo>
                      <a:pt x="0" y="0"/>
                    </a:moveTo>
                    <a:lnTo>
                      <a:pt x="1796054" y="0"/>
                    </a:lnTo>
                    <a:lnTo>
                      <a:pt x="1796054" y="1909732"/>
                    </a:lnTo>
                    <a:lnTo>
                      <a:pt x="0" y="190973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9080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796054" cy="19478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3047615" y="753846"/>
              <a:ext cx="2997294" cy="931162"/>
              <a:chOff x="0" y="0"/>
              <a:chExt cx="592058" cy="18393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59205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3513395" y="922036"/>
              <a:ext cx="2065735" cy="559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dirty="0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2024.01</a:t>
              </a:r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1258819" y="3738185"/>
              <a:ext cx="6574886" cy="0"/>
            </a:xfrm>
            <a:prstGeom prst="line">
              <a:avLst/>
            </a:prstGeom>
            <a:ln w="127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AutoShape 13"/>
            <p:cNvSpPr/>
            <p:nvPr/>
          </p:nvSpPr>
          <p:spPr>
            <a:xfrm flipV="1">
              <a:off x="1258819" y="5281772"/>
              <a:ext cx="6574886" cy="0"/>
            </a:xfrm>
            <a:prstGeom prst="line">
              <a:avLst/>
            </a:prstGeom>
            <a:ln w="127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786813" y="3113649"/>
              <a:ext cx="3518895" cy="4734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ko-KR" altLang="en-US" sz="2000" b="1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알바 위주의 지루한 방학</a:t>
              </a:r>
              <a:endParaRPr lang="en-US" sz="20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672145" y="4630744"/>
              <a:ext cx="3749576" cy="473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거의 집에서만 있었음</a:t>
              </a:r>
              <a:endParaRPr lang="en-US" sz="20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080875" y="6192312"/>
              <a:ext cx="4930775" cy="473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놀기가 우선 그 후</a:t>
              </a:r>
              <a:r>
                <a:rPr lang="en-US" altLang="ko-KR" sz="2000" b="1" dirty="0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, </a:t>
              </a:r>
              <a:r>
                <a:rPr lang="ko-KR" altLang="en-US" sz="2000" b="1" dirty="0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자기 할 일</a:t>
              </a:r>
              <a:endParaRPr lang="en-US" sz="20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212637" y="7716815"/>
              <a:ext cx="4667251" cy="473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ko-KR" altLang="en-US" sz="2000" b="1" dirty="0" err="1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남는게</a:t>
              </a:r>
              <a:r>
                <a:rPr lang="ko-KR" altLang="en-US" sz="2000" b="1" dirty="0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 없었던 방학</a:t>
              </a:r>
              <a:endParaRPr lang="en-US" sz="20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18" name="AutoShape 18"/>
            <p:cNvSpPr/>
            <p:nvPr/>
          </p:nvSpPr>
          <p:spPr>
            <a:xfrm flipV="1">
              <a:off x="1258819" y="6825359"/>
              <a:ext cx="6574886" cy="0"/>
            </a:xfrm>
            <a:prstGeom prst="line">
              <a:avLst/>
            </a:prstGeom>
            <a:ln w="127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AutoShape 19"/>
            <p:cNvSpPr/>
            <p:nvPr/>
          </p:nvSpPr>
          <p:spPr>
            <a:xfrm flipV="1">
              <a:off x="1258819" y="8368945"/>
              <a:ext cx="6574886" cy="0"/>
            </a:xfrm>
            <a:prstGeom prst="line">
              <a:avLst/>
            </a:prstGeom>
            <a:ln w="127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65686" y="2175666"/>
            <a:ext cx="6819393" cy="7251014"/>
            <a:chOff x="0" y="0"/>
            <a:chExt cx="1796054" cy="19097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96054" cy="1909732"/>
            </a:xfrm>
            <a:custGeom>
              <a:avLst/>
              <a:gdLst/>
              <a:ahLst/>
              <a:cxnLst/>
              <a:rect l="l" t="t" r="r" b="b"/>
              <a:pathLst>
                <a:path w="1796054" h="1909732">
                  <a:moveTo>
                    <a:pt x="0" y="0"/>
                  </a:moveTo>
                  <a:lnTo>
                    <a:pt x="1796054" y="0"/>
                  </a:lnTo>
                  <a:lnTo>
                    <a:pt x="1796054" y="1909732"/>
                  </a:lnTo>
                  <a:lnTo>
                    <a:pt x="0" y="19097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796054" cy="1947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451397" y="2741050"/>
            <a:ext cx="2247971" cy="698372"/>
            <a:chOff x="0" y="0"/>
            <a:chExt cx="592058" cy="1839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9080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800732" y="2855286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2025.01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69350" y="5423348"/>
            <a:ext cx="154930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VS</a:t>
            </a:r>
          </a:p>
        </p:txBody>
      </p:sp>
      <p:sp>
        <p:nvSpPr>
          <p:cNvPr id="28" name="AutoShape 28"/>
          <p:cNvSpPr/>
          <p:nvPr/>
        </p:nvSpPr>
        <p:spPr>
          <a:xfrm flipV="1">
            <a:off x="11109800" y="4979305"/>
            <a:ext cx="4931164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AutoShape 29"/>
          <p:cNvSpPr/>
          <p:nvPr/>
        </p:nvSpPr>
        <p:spPr>
          <a:xfrm flipV="1">
            <a:off x="11109800" y="6136995"/>
            <a:ext cx="4931164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" name="TextBox 30"/>
          <p:cNvSpPr txBox="1"/>
          <p:nvPr/>
        </p:nvSpPr>
        <p:spPr>
          <a:xfrm>
            <a:off x="11648367" y="4214562"/>
            <a:ext cx="3854029" cy="73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근로 뿐만 아니라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학회 준비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세미나 등 다양한 활동 참여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169180" y="5667095"/>
            <a:ext cx="281240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집에선 잠만 잘 예정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387272" y="6819900"/>
            <a:ext cx="4376217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자기 할 일 먼저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노는 건 시간이 남으면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?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1220175" y="7930359"/>
            <a:ext cx="4710410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인생 역사상 가장 중요할 수도 있는 방학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4" name="AutoShape 34"/>
          <p:cNvSpPr/>
          <p:nvPr/>
        </p:nvSpPr>
        <p:spPr>
          <a:xfrm flipV="1">
            <a:off x="11109800" y="7294685"/>
            <a:ext cx="4931164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" name="AutoShape 35"/>
          <p:cNvSpPr/>
          <p:nvPr/>
        </p:nvSpPr>
        <p:spPr>
          <a:xfrm flipV="1">
            <a:off x="11109800" y="8452374"/>
            <a:ext cx="4931164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8740085" y="4000500"/>
            <a:ext cx="807829" cy="613950"/>
          </a:xfrm>
          <a:custGeom>
            <a:avLst/>
            <a:gdLst/>
            <a:ahLst/>
            <a:cxnLst/>
            <a:rect l="l" t="t" r="r" b="b"/>
            <a:pathLst>
              <a:path w="807829" h="613950">
                <a:moveTo>
                  <a:pt x="0" y="0"/>
                </a:moveTo>
                <a:lnTo>
                  <a:pt x="807829" y="0"/>
                </a:lnTo>
                <a:lnTo>
                  <a:pt x="807829" y="613950"/>
                </a:lnTo>
                <a:lnTo>
                  <a:pt x="0" y="61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23832" y="765070"/>
            <a:ext cx="1438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마무리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110359" y="4838700"/>
            <a:ext cx="6067279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90807"/>
                </a:solidFill>
                <a:latin typeface="HY궁서B" panose="02030600000101010101" pitchFamily="18" charset="-127"/>
                <a:ea typeface="HY궁서B" panose="02030600000101010101" pitchFamily="18" charset="-127"/>
                <a:cs typeface="Source Han Sans KR"/>
                <a:sym typeface="Source Han Sans KR"/>
              </a:rPr>
              <a:t>빨리 가려면 혼자 가라</a:t>
            </a:r>
            <a:r>
              <a:rPr lang="en-US" altLang="ko-KR" sz="3200" dirty="0">
                <a:solidFill>
                  <a:srgbClr val="090807"/>
                </a:solidFill>
                <a:latin typeface="HY궁서B" panose="02030600000101010101" pitchFamily="18" charset="-127"/>
                <a:ea typeface="HY궁서B" panose="02030600000101010101" pitchFamily="18" charset="-127"/>
                <a:cs typeface="Source Han Sans KR"/>
                <a:sym typeface="Source Han Sans KR"/>
              </a:rPr>
              <a:t>, </a:t>
            </a:r>
            <a:r>
              <a:rPr lang="ko-KR" altLang="en-US" sz="3200" dirty="0">
                <a:solidFill>
                  <a:srgbClr val="090807"/>
                </a:solidFill>
                <a:latin typeface="HY궁서B" panose="02030600000101010101" pitchFamily="18" charset="-127"/>
                <a:ea typeface="HY궁서B" panose="02030600000101010101" pitchFamily="18" charset="-127"/>
                <a:cs typeface="Source Han Sans KR"/>
                <a:sym typeface="Source Han Sans KR"/>
              </a:rPr>
              <a:t>하지만 멀리 가고 싶다면 함께하라</a:t>
            </a:r>
            <a:endParaRPr lang="en-US" altLang="ko-KR" sz="3200" dirty="0">
              <a:solidFill>
                <a:srgbClr val="090807"/>
              </a:solidFill>
              <a:latin typeface="HY궁서B" panose="02030600000101010101" pitchFamily="18" charset="-127"/>
              <a:ea typeface="HY궁서B" panose="02030600000101010101" pitchFamily="18" charset="-127"/>
              <a:cs typeface="Source Han Sans KR"/>
              <a:sym typeface="Source Han Sans KR"/>
            </a:endParaRP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endParaRPr lang="en-US" sz="2000" dirty="0">
              <a:solidFill>
                <a:srgbClr val="090807"/>
              </a:solidFill>
              <a:latin typeface="새굴림" panose="02030600000101010101" pitchFamily="18" charset="-127"/>
              <a:ea typeface="새굴림" panose="02030600000101010101" pitchFamily="18" charset="-127"/>
              <a:cs typeface="Source Han Sans KR"/>
              <a:sym typeface="Source Han Sans KR"/>
            </a:endParaRP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Source Han Sans KR"/>
              </a:rPr>
              <a:t>-</a:t>
            </a:r>
            <a:r>
              <a:rPr lang="ko-KR" altLang="en-US" sz="2000" dirty="0">
                <a:solidFill>
                  <a:srgbClr val="090807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Source Han Sans KR"/>
              </a:rPr>
              <a:t>아프리카 격언</a:t>
            </a:r>
            <a:endParaRPr lang="en-US" sz="2000" dirty="0">
              <a:solidFill>
                <a:srgbClr val="090807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Source Han Sans K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71447" y="5110555"/>
            <a:ext cx="14545107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070238" y="5572518"/>
            <a:ext cx="3559162" cy="587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u="none" strike="noStrike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+010-6603-8592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41663" y="6464693"/>
            <a:ext cx="540633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u="none" strike="noStrike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mfireon@naver.com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46871" y="3823907"/>
            <a:ext cx="384051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ko-KR" altLang="en-US" sz="4500" b="1" u="none" strike="noStrike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권우현</a:t>
            </a:r>
            <a:endParaRPr lang="en-US" sz="4500" b="1" u="none" strike="noStrike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64545" y="3209033"/>
            <a:ext cx="1537767" cy="49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 err="1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EcoAI</a:t>
            </a:r>
            <a:endParaRPr lang="en-US" sz="3000" u="none" strike="noStrike" dirty="0">
              <a:solidFill>
                <a:srgbClr val="09080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89101" y="5553468"/>
            <a:ext cx="275183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64545" y="6464693"/>
            <a:ext cx="267146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474</Words>
  <Application>Microsoft Office PowerPoint</Application>
  <PresentationFormat>사용자 지정</PresentationFormat>
  <Paragraphs>95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9" baseType="lpstr">
      <vt:lpstr>Source Han Sans KR Medium</vt:lpstr>
      <vt:lpstr>Source Han Sans KR</vt:lpstr>
      <vt:lpstr>함초롬바탕</vt:lpstr>
      <vt:lpstr>Raleway</vt:lpstr>
      <vt:lpstr>Source Han Sans KR Bold</vt:lpstr>
      <vt:lpstr>Raleway Bold</vt:lpstr>
      <vt:lpstr>HY궁서B</vt:lpstr>
      <vt:lpstr>Calibri</vt:lpstr>
      <vt:lpstr>Arial</vt:lpstr>
      <vt:lpstr>새굴림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옐로우 블랙 깔끔한 보고서 프레젠테이션</dc:title>
  <cp:lastModifiedBy>권우현</cp:lastModifiedBy>
  <cp:revision>6</cp:revision>
  <dcterms:created xsi:type="dcterms:W3CDTF">2006-08-16T00:00:00Z</dcterms:created>
  <dcterms:modified xsi:type="dcterms:W3CDTF">2025-01-02T13:13:36Z</dcterms:modified>
  <dc:identifier>DAGaKGMmxbs</dc:identifier>
</cp:coreProperties>
</file>